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1"/>
  </p:notesMasterIdLst>
  <p:handoutMasterIdLst>
    <p:handoutMasterId r:id="rId32"/>
  </p:handoutMasterIdLst>
  <p:sldIdLst>
    <p:sldId id="256" r:id="rId6"/>
    <p:sldId id="298" r:id="rId7"/>
    <p:sldId id="277" r:id="rId8"/>
    <p:sldId id="288" r:id="rId9"/>
    <p:sldId id="289" r:id="rId10"/>
    <p:sldId id="281" r:id="rId11"/>
    <p:sldId id="294" r:id="rId12"/>
    <p:sldId id="299" r:id="rId13"/>
    <p:sldId id="291" r:id="rId14"/>
    <p:sldId id="292" r:id="rId15"/>
    <p:sldId id="282" r:id="rId16"/>
    <p:sldId id="293" r:id="rId17"/>
    <p:sldId id="295" r:id="rId18"/>
    <p:sldId id="296" r:id="rId19"/>
    <p:sldId id="267" r:id="rId20"/>
    <p:sldId id="268" r:id="rId21"/>
    <p:sldId id="269" r:id="rId22"/>
    <p:sldId id="285" r:id="rId23"/>
    <p:sldId id="286" r:id="rId24"/>
    <p:sldId id="278" r:id="rId25"/>
    <p:sldId id="280" r:id="rId26"/>
    <p:sldId id="300" r:id="rId27"/>
    <p:sldId id="284" r:id="rId28"/>
    <p:sldId id="283" r:id="rId29"/>
    <p:sldId id="273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1" autoAdjust="0"/>
    <p:restoredTop sz="86450"/>
  </p:normalViewPr>
  <p:slideViewPr>
    <p:cSldViewPr snapToGrid="0" snapToObjects="1">
      <p:cViewPr varScale="1">
        <p:scale>
          <a:sx n="167" d="100"/>
          <a:sy n="167" d="100"/>
        </p:scale>
        <p:origin x="219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17-3-2023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17-3-2023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vrijdag 17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vrijdag 17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vrijdag 17 maart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vrijdag 17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bin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87H21BTn_9Q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in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Kick-off</a:t>
            </a:r>
          </a:p>
          <a:p>
            <a:r>
              <a:rPr lang="en-NL" dirty="0"/>
              <a:t>Responsible Lecturer: Bram 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  (HCAI)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9625CD-2026-4A75-909E-7961C110BF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956" b="795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BF8CA-5CF3-42D4-9C90-5C39D8734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But... </a:t>
            </a:r>
            <a:r>
              <a:rPr lang="en-US" dirty="0"/>
              <a:t>T</a:t>
            </a:r>
            <a:r>
              <a:rPr lang="en-NL" dirty="0"/>
              <a:t>hey make people more efficient and competitive...</a:t>
            </a:r>
          </a:p>
          <a:p>
            <a:r>
              <a:rPr lang="en-NL" dirty="0"/>
              <a:t>So people adopted them in order to remain competitive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503EE6-3191-447E-8280-97FAA475FD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Initially, people thought </a:t>
            </a:r>
            <a:r>
              <a:rPr lang="en-NL" sz="3600" dirty="0" err="1"/>
              <a:t>cellphones</a:t>
            </a:r>
            <a:r>
              <a:rPr lang="en-NL" sz="3600" dirty="0"/>
              <a:t> would horribly invasive...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50179-D288-4B95-A27F-87DAE7AF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1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61820-F0BF-40C0-BE87-6239345A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74DF-8FD4-49F4-B0C3-75245157D7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61855"/>
            <a:ext cx="5389200" cy="4649289"/>
          </a:xfrm>
        </p:spPr>
        <p:txBody>
          <a:bodyPr/>
          <a:lstStyle/>
          <a:p>
            <a:r>
              <a:rPr lang="en-NL" dirty="0"/>
              <a:t>Cognitive processes are coupled online, for example:</a:t>
            </a:r>
          </a:p>
          <a:p>
            <a:pPr lvl="1"/>
            <a:r>
              <a:rPr lang="en-NL" sz="2000" dirty="0"/>
              <a:t>You can send messages</a:t>
            </a:r>
          </a:p>
          <a:p>
            <a:pPr lvl="1"/>
            <a:r>
              <a:rPr lang="en-NL" sz="2000" dirty="0"/>
              <a:t>Other people interact</a:t>
            </a:r>
            <a:r>
              <a:rPr lang="en-US" sz="2000" dirty="0"/>
              <a:t>i</a:t>
            </a:r>
            <a:r>
              <a:rPr lang="en-NL" sz="2000" dirty="0"/>
              <a:t>ng with search engines improve your access to information</a:t>
            </a:r>
            <a:endParaRPr lang="en-NL" dirty="0"/>
          </a:p>
          <a:p>
            <a:r>
              <a:rPr lang="en-NL" dirty="0"/>
              <a:t>Information is processed automatically</a:t>
            </a:r>
          </a:p>
          <a:p>
            <a:pPr lvl="1"/>
            <a:r>
              <a:rPr lang="en-US" sz="2000" dirty="0"/>
              <a:t>E</a:t>
            </a:r>
            <a:r>
              <a:rPr lang="en-NL" sz="2000" dirty="0"/>
              <a:t>.g. If you upload new photos to a photo database like Google Photos, it automatically starts organizing these</a:t>
            </a:r>
          </a:p>
          <a:p>
            <a:r>
              <a:rPr lang="en-NL" dirty="0"/>
              <a:t>Results are pushed to us by our applications </a:t>
            </a:r>
          </a:p>
          <a:p>
            <a:pPr lvl="1"/>
            <a:r>
              <a:rPr lang="en-NL" sz="2000" dirty="0"/>
              <a:t>New message</a:t>
            </a:r>
          </a:p>
          <a:p>
            <a:pPr lvl="1"/>
            <a:r>
              <a:rPr lang="en-NL" sz="2000" dirty="0"/>
              <a:t>Weather/News</a:t>
            </a:r>
          </a:p>
          <a:p>
            <a:pPr lvl="1"/>
            <a:r>
              <a:rPr lang="en-NL" sz="2000" dirty="0"/>
              <a:t>Advertisements based on web interaction</a:t>
            </a: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7EE2A0-2174-4D51-AFA3-2F3FE649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Now we live in an interconnected world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075D2-2957-4DC6-81A7-D88AD6C5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349" y="1570336"/>
            <a:ext cx="5973735" cy="34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E39923-BC2B-49A8-AA40-E3179E18C5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9084" b="908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CABE8-E8D2-436F-8BAB-831AD45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199" y="3564466"/>
            <a:ext cx="9782175" cy="2330857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interconnected world of information processing is called: the Network-enabled cognition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F2B5E-28B5-4252-AC2F-F13F7045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80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130AD52-2575-413B-AA0F-411F0EFB2F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4938" b="4938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261A4-7BE9-4CDB-B35D-AD7316CC8B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888" y="3651920"/>
            <a:ext cx="5338102" cy="1976468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But, it’s going to become more intuitive; more like real-life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E94E1-661B-4709-876C-A02C9E49F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" y="374847"/>
            <a:ext cx="5338102" cy="3277073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And it’s not going to stop soon, in fact, it’s going to speed up...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C5F6A-B7CC-45C8-829A-C8239661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AEE1FD6-35F4-4E78-A59A-F1570C604A61}"/>
              </a:ext>
            </a:extLst>
          </p:cNvPr>
          <p:cNvSpPr txBox="1">
            <a:spLocks/>
          </p:cNvSpPr>
          <p:nvPr/>
        </p:nvSpPr>
        <p:spPr>
          <a:xfrm>
            <a:off x="209825" y="5213783"/>
            <a:ext cx="7849389" cy="103840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wrap="square" lIns="468000" tIns="288000" rIns="46800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NL" dirty="0"/>
              <a:t>Thoughts? Questions?</a:t>
            </a:r>
            <a:endParaRPr lang="en-GB" dirty="0"/>
          </a:p>
        </p:txBody>
      </p:sp>
      <p:pic>
        <p:nvPicPr>
          <p:cNvPr id="2050" name="Picture 2" descr="What is Chat GPT? How to Use it? Chat GPT vs Google Bard AI - Tech With Sid">
            <a:extLst>
              <a:ext uri="{FF2B5EF4-FFF2-40B4-BE49-F238E27FC236}">
                <a16:creationId xmlns:a16="http://schemas.microsoft.com/office/drawing/2014/main" id="{FA211D93-1477-9347-A0F7-03DE7CD6F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2" t="14410" r="29907" b="15859"/>
          <a:stretch/>
        </p:blipFill>
        <p:spPr bwMode="auto">
          <a:xfrm>
            <a:off x="10078350" y="3736550"/>
            <a:ext cx="1851762" cy="211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5E585F-3FDF-9C4B-1724-72B8A07AB879}"/>
              </a:ext>
            </a:extLst>
          </p:cNvPr>
          <p:cNvSpPr txBox="1">
            <a:spLocks/>
          </p:cNvSpPr>
          <p:nvPr/>
        </p:nvSpPr>
        <p:spPr>
          <a:xfrm>
            <a:off x="8314475" y="2622688"/>
            <a:ext cx="3691993" cy="80631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lIns="468000" tIns="108000" rIns="468000" bIns="36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A prediction which came true...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2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CE7FE-1B54-4D3D-9E82-6712761421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And now, computer applications are going to react (quasi) intelligently to us instead of just processing information...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F18AF-E987-4EE9-85D9-11B77F04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3A8E-DD07-4C6D-8B87-093D537D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21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Specifically, you will learn how to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create basic prototypes by: 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applying the basic design principles of user-experience design; 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 the basic processes of user-experience design;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embedding algorithms and analyses into an application;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the context of artificial intelligence.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we going to learn?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11A4D-83DF-4BB0-86DF-98CC0FE0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51" y="3005726"/>
            <a:ext cx="6477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7316871" cy="4543213"/>
          </a:xfrm>
        </p:spPr>
        <p:txBody>
          <a:bodyPr/>
          <a:lstStyle/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Algorithms and models by themselves cannot immediately add value to consumer and business processes; to the real-world</a:t>
            </a:r>
          </a:p>
          <a:p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Adding value can be done by:</a:t>
            </a: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human interpreter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analysing, collecting data, scripting, designing etc.;</a:t>
            </a:r>
            <a:endParaRPr lang="en-NL" sz="2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embedding them in an application 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automates these processes.</a:t>
            </a:r>
            <a:endParaRPr lang="en-NL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Possible applications of AI and real-world change are different things...</a:t>
            </a: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Therefore, we need to start from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human perspective;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helping humans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making choices with the user always at the center of the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development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 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process.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This means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focus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sing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needs and context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 the users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order to achieve better results when it comes to the fit of a technical system in people’s everyday lives.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NL" sz="16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NN were there in 1980’s but not feasibly applicable</a:t>
            </a:r>
            <a:endParaRPr lang="nl-NL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are we going to learn it?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pic>
        <p:nvPicPr>
          <p:cNvPr id="2050" name="Picture 2" descr="Taking a Human Centered Approach to Artificial Intelligence">
            <a:extLst>
              <a:ext uri="{FF2B5EF4-FFF2-40B4-BE49-F238E27FC236}">
                <a16:creationId xmlns:a16="http://schemas.microsoft.com/office/drawing/2014/main" id="{A4B43996-3E4B-41DA-9A99-7991405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487" y="2047928"/>
            <a:ext cx="3734687" cy="21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6005831" cy="388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wireframe prototype using various iterative testing methodologies, design techniques and processes;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explicitly involving stakeholders in the design and testing of application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(prototype)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remote user test from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your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wireframe prototype;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 appropriate user experience to facilitate artificial intelligence/data science applications;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and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communicat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about various disruptive technology risks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justify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design decisions using basic design principles of user-experience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designing for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learning of our AI algorithms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we going to learn it?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9AE66-E56A-41D4-8467-0A232188F8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By:</a:t>
            </a:r>
            <a:endParaRPr lang="en-GB" dirty="0"/>
          </a:p>
        </p:txBody>
      </p:sp>
      <p:pic>
        <p:nvPicPr>
          <p:cNvPr id="3074" name="Picture 2" descr="Remote Usability Testing - Best Practices - Usability Geek">
            <a:extLst>
              <a:ext uri="{FF2B5EF4-FFF2-40B4-BE49-F238E27FC236}">
                <a16:creationId xmlns:a16="http://schemas.microsoft.com/office/drawing/2014/main" id="{F7B02511-1851-4C3B-B7F3-DE58B833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61" y="1923106"/>
            <a:ext cx="4690626" cy="26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42EF9-14E7-4118-92D8-7F5BCAE79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2"/>
            <a:ext cx="11144922" cy="1599435"/>
          </a:xfrm>
        </p:spPr>
        <p:txBody>
          <a:bodyPr/>
          <a:lstStyle/>
          <a:p>
            <a:r>
              <a:rPr lang="en-NL" sz="2800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live demo (online or offline) of the wireframe prototype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convey your application de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gn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where the lecturer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will act as the client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the final presentation.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The wireframe will be assessed on the user-experience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learning;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value created by the app.</a:t>
            </a: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C14B6-E160-4DA8-B945-BA8076E1BB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3282752"/>
            <a:ext cx="5390199" cy="2482917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User-experience defined as:</a:t>
            </a:r>
            <a:endParaRPr lang="en-NL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flow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quality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Intuitive user understanding (of presented data &amp; interactions)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DBC92-BB2A-495C-8237-F2F5FE9817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04964" y="3282752"/>
            <a:ext cx="5390199" cy="2754560"/>
          </a:xfrm>
        </p:spPr>
        <p:txBody>
          <a:bodyPr/>
          <a:lstStyle/>
          <a:p>
            <a:pPr marL="0" lv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Value defined as: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 appreciation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Holistically effective for the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audience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value of the data analysis to the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ffective embedding of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 of disruptive technology risks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you going to deliver?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6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CEFBC-8C2D-4F89-A6A1-AA026867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E3DB-AE09-487C-99B1-39869D9969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3676309" cy="4154984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But what does that mean for me concretely?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A live demo of what?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How does that look like?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53AEB5-9589-4C52-89DD-A276B761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Okay...</a:t>
            </a:r>
            <a:endParaRPr lang="en-GB" dirty="0"/>
          </a:p>
        </p:txBody>
      </p:sp>
      <p:pic>
        <p:nvPicPr>
          <p:cNvPr id="4098" name="Picture 2" descr="4 Ways to Say You're Confused | Engoo">
            <a:extLst>
              <a:ext uri="{FF2B5EF4-FFF2-40B4-BE49-F238E27FC236}">
                <a16:creationId xmlns:a16="http://schemas.microsoft.com/office/drawing/2014/main" id="{57E1B95C-AD53-47BF-A147-5969D7D4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58" y="920973"/>
            <a:ext cx="6936685" cy="48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4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4534E-4E35-F850-198C-0436187F0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Which is </a:t>
            </a:r>
            <a:r>
              <a:rPr lang="en-GB" dirty="0"/>
              <a:t>characterized by the rapid development and widespread use of information and communication technologies</a:t>
            </a:r>
            <a:r>
              <a:rPr lang="en-NL" dirty="0"/>
              <a:t>...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726C1F-1CFB-670C-AF09-2A7B935E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live in the “Information” or “Digital” age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6D1E-1196-FEFA-EA96-7AC3CE2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23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pic>
        <p:nvPicPr>
          <p:cNvPr id="7" name="Online Media 6" title="Proto.io | Prototyping for all.">
            <a:hlinkClick r:id="" action="ppaction://media"/>
            <a:extLst>
              <a:ext uri="{FF2B5EF4-FFF2-40B4-BE49-F238E27FC236}">
                <a16:creationId xmlns:a16="http://schemas.microsoft.com/office/drawing/2014/main" id="{F93B0F6A-34DE-445C-AFDD-46580C0D1627}"/>
              </a:ext>
            </a:extLst>
          </p:cNvPr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08983" y="1433500"/>
            <a:ext cx="7284101" cy="41160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Like this: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32A313C-136B-46BB-A33C-2DD188A5EEED}"/>
              </a:ext>
            </a:extLst>
          </p:cNvPr>
          <p:cNvSpPr txBox="1">
            <a:spLocks/>
          </p:cNvSpPr>
          <p:nvPr/>
        </p:nvSpPr>
        <p:spPr>
          <a:xfrm>
            <a:off x="536957" y="1433500"/>
            <a:ext cx="3438695" cy="4332169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NL" sz="2400" dirty="0" err="1">
                <a:latin typeface="Calibri" panose="020F0502020204030204" pitchFamily="34" charset="0"/>
                <a:ea typeface="Calibri" panose="020F0502020204030204" pitchFamily="34" charset="0"/>
              </a:rPr>
              <a:t>e’ll</a:t>
            </a:r>
            <a:r>
              <a:rPr lang="en-NL" sz="2400" dirty="0">
                <a:latin typeface="Calibri" panose="020F0502020204030204" pitchFamily="34" charset="0"/>
                <a:ea typeface="Calibri" panose="020F0502020204030204" pitchFamily="34" charset="0"/>
              </a:rPr>
              <a:t> use Proto.io</a:t>
            </a:r>
            <a:endParaRPr lang="en-NL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L" dirty="0"/>
              <a:t>It’s like an interactive </a:t>
            </a:r>
            <a:r>
              <a:rPr lang="en-NL" dirty="0" err="1"/>
              <a:t>powerpoint</a:t>
            </a:r>
            <a:r>
              <a:rPr lang="en-NL" dirty="0"/>
              <a:t> </a:t>
            </a:r>
          </a:p>
          <a:p>
            <a:r>
              <a:rPr lang="en-NL" dirty="0"/>
              <a:t>You can click on it</a:t>
            </a:r>
          </a:p>
          <a:p>
            <a:r>
              <a:rPr lang="en-US" dirty="0"/>
              <a:t>A</a:t>
            </a:r>
            <a:r>
              <a:rPr lang="en-NL" dirty="0"/>
              <a:t>dd audio, effects, movies etc.</a:t>
            </a:r>
          </a:p>
          <a:p>
            <a:r>
              <a:rPr lang="en-NL" dirty="0"/>
              <a:t>You can share it online</a:t>
            </a:r>
          </a:p>
          <a:p>
            <a:r>
              <a:rPr lang="en-US" dirty="0"/>
              <a:t>C</a:t>
            </a:r>
            <a:r>
              <a:rPr lang="en-NL" dirty="0" err="1"/>
              <a:t>ollect</a:t>
            </a:r>
            <a:r>
              <a:rPr lang="en-NL" dirty="0"/>
              <a:t> data</a:t>
            </a:r>
          </a:p>
          <a:p>
            <a:r>
              <a:rPr lang="en-NL" dirty="0"/>
              <a:t>It’s easy to use and let’s you test and play with different designs before building the real-deal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4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53715-B7F3-4E5E-B75A-6D15E9AB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0250C-DD83-4D36-B119-111B6D36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92" y="2561316"/>
            <a:ext cx="11144922" cy="867684"/>
          </a:xfrm>
        </p:spPr>
        <p:txBody>
          <a:bodyPr/>
          <a:lstStyle/>
          <a:p>
            <a:pPr algn="ctr"/>
            <a:r>
              <a:rPr lang="en-NL" dirty="0"/>
              <a:t>We’ll get hands-on in tomorrow’s self-study day, and work with proto.io from there onwards!</a:t>
            </a:r>
            <a:endParaRPr lang="en-GB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BD41999-8038-7AC9-3631-1C45977C86D3}"/>
              </a:ext>
            </a:extLst>
          </p:cNvPr>
          <p:cNvSpPr txBox="1">
            <a:spLocks/>
          </p:cNvSpPr>
          <p:nvPr/>
        </p:nvSpPr>
        <p:spPr>
          <a:xfrm>
            <a:off x="1727200" y="5088467"/>
            <a:ext cx="9372600" cy="9821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What if you want to use another type of software? </a:t>
            </a:r>
          </a:p>
          <a:p>
            <a:r>
              <a:rPr lang="en-US" dirty="0"/>
              <a:t>E</a:t>
            </a:r>
            <a:r>
              <a:rPr lang="en-NL" dirty="0"/>
              <a:t>.g. Adobe XD, Marvel, Balsamic. </a:t>
            </a:r>
            <a:r>
              <a:rPr lang="en-NL" dirty="0">
                <a:sym typeface="Wingdings" panose="05000000000000000000" pitchFamily="2" charset="2"/>
              </a:rPr>
              <a:t> Fine as well!</a:t>
            </a:r>
            <a:endParaRPr lang="en-GB" dirty="0"/>
          </a:p>
        </p:txBody>
      </p:sp>
      <p:pic>
        <p:nvPicPr>
          <p:cNvPr id="3074" name="Picture 2" descr="Adobe XD - Wikipedia">
            <a:extLst>
              <a:ext uri="{FF2B5EF4-FFF2-40B4-BE49-F238E27FC236}">
                <a16:creationId xmlns:a16="http://schemas.microsoft.com/office/drawing/2014/main" id="{69A1BACD-1A5D-C318-C173-696F5DCA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97" y="513329"/>
            <a:ext cx="1249555" cy="12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rvel App - YouTube">
            <a:extLst>
              <a:ext uri="{FF2B5EF4-FFF2-40B4-BE49-F238E27FC236}">
                <a16:creationId xmlns:a16="http://schemas.microsoft.com/office/drawing/2014/main" id="{BCE3C402-4B39-A437-95DD-8D83D990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32" y="693372"/>
            <a:ext cx="1223460" cy="12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alsamiq Wireframes - Industry Standard Low-Fidelity Wireframing Software |  Balsamiq">
            <a:extLst>
              <a:ext uri="{FF2B5EF4-FFF2-40B4-BE49-F238E27FC236}">
                <a16:creationId xmlns:a16="http://schemas.microsoft.com/office/drawing/2014/main" id="{B9BB7648-F7CA-9EA2-FD64-386B78F3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491" y="4009721"/>
            <a:ext cx="2591952" cy="196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425849D-5AA9-6949-3967-E30C5070D7B2}"/>
              </a:ext>
            </a:extLst>
          </p:cNvPr>
          <p:cNvSpPr txBox="1">
            <a:spLocks/>
          </p:cNvSpPr>
          <p:nvPr/>
        </p:nvSpPr>
        <p:spPr>
          <a:xfrm>
            <a:off x="377506" y="900569"/>
            <a:ext cx="5251508" cy="982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To use proto.io, create an account and use the free 14-day trail!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9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2F7C3-AEFD-271A-8E10-DC0FE581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CA404CF-D0CD-7CF5-059A-37D503F86C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19505" y="1681163"/>
            <a:ext cx="10981566" cy="39449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2808B4-1A63-FF51-78F5-808F0C91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 now with the creative brief?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40167-C542-9A4A-A13C-351DAB6727A6}"/>
              </a:ext>
            </a:extLst>
          </p:cNvPr>
          <p:cNvSpPr/>
          <p:nvPr/>
        </p:nvSpPr>
        <p:spPr>
          <a:xfrm>
            <a:off x="454360" y="1681163"/>
            <a:ext cx="7417431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54598-8D96-4081-FDB3-7FF21D490AA2}"/>
              </a:ext>
            </a:extLst>
          </p:cNvPr>
          <p:cNvSpPr/>
          <p:nvPr/>
        </p:nvSpPr>
        <p:spPr>
          <a:xfrm>
            <a:off x="9654210" y="1631743"/>
            <a:ext cx="2083430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0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56050" indent="-285750"/>
            <a:r>
              <a:rPr lang="en-NL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Operationalized  for assessment in: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ILO 5. Design, Prototyping and Implementation: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 student can develop a wireframe prototype for an application embedding a novel algorithm using various design techniques, iterative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ly</a:t>
            </a: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testing his design and explicitly involving stakeholders in the process</a:t>
            </a:r>
            <a:r>
              <a:rPr lang="en-GB" sz="18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/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you going to be assessed?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FD12B-77FC-171E-DEFA-CB1C956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9" y="3604714"/>
            <a:ext cx="11658126" cy="1853943"/>
          </a:xfrm>
          <a:prstGeom prst="rect">
            <a:avLst/>
          </a:prstGeom>
        </p:spPr>
      </p:pic>
      <p:sp>
        <p:nvSpPr>
          <p:cNvPr id="5" name="Tijdelijke aanduiding voor tekst 9">
            <a:extLst>
              <a:ext uri="{FF2B5EF4-FFF2-40B4-BE49-F238E27FC236}">
                <a16:creationId xmlns:a16="http://schemas.microsoft.com/office/drawing/2014/main" id="{F2ECD1B5-E06F-029A-EBCF-7098BECCDA2D}"/>
              </a:ext>
            </a:extLst>
          </p:cNvPr>
          <p:cNvSpPr txBox="1">
            <a:spLocks/>
          </p:cNvSpPr>
          <p:nvPr/>
        </p:nvSpPr>
        <p:spPr>
          <a:xfrm>
            <a:off x="2002247" y="5515553"/>
            <a:ext cx="11144922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Exact mapping </a:t>
            </a:r>
            <a:r>
              <a:rPr lang="en-NL" dirty="0">
                <a:sym typeface="Wingdings" panose="05000000000000000000" pitchFamily="2" charset="2"/>
              </a:rPr>
              <a:t> Project Proposal Template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26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Module S</a:t>
            </a:r>
            <a:r>
              <a:rPr lang="en-NL" b="0" i="0" u="none" strike="noStrike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tructure: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High-Level (or general) design</a:t>
            </a:r>
          </a:p>
          <a:p>
            <a:pPr lvl="1"/>
            <a:r>
              <a:rPr lang="en-NL" b="0" i="0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Specific design surrounding CV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Low-Level (</a:t>
            </a:r>
            <a:r>
              <a:rPr lang="en-NL" dirty="0" err="1">
                <a:solidFill>
                  <a:srgbClr val="000000"/>
                </a:solidFill>
                <a:latin typeface="Open Sans Light" panose="020B0306030504020204" pitchFamily="34" charset="0"/>
              </a:rPr>
              <a:t>Detailled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)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Disruptive Tech Risks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Finalize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Communicate  Final presentation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Practical Information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B7637CD8-71BA-9B7C-1BA4-D6C5C0CEAB7C}"/>
              </a:ext>
            </a:extLst>
          </p:cNvPr>
          <p:cNvSpPr txBox="1">
            <a:spLocks/>
          </p:cNvSpPr>
          <p:nvPr/>
        </p:nvSpPr>
        <p:spPr>
          <a:xfrm>
            <a:off x="6301697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The stand-ups will revolve around the preparation for the data labs and learning objectives of the self-study days.​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Community learning – ask your peers!​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If topics are still unclear, please contact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me in the Q&amp;A channel on MS Teams!</a:t>
            </a: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en-NL" dirty="0">
              <a:solidFill>
                <a:srgbClr val="000000"/>
              </a:solidFill>
              <a:highlight>
                <a:srgbClr val="FFFF00"/>
              </a:highlight>
              <a:latin typeface="Open Sans Light" panose="020B0306030504020204" pitchFamily="34" charset="0"/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endParaRPr lang="en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03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Let’s get started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6239E8-7977-4851-ABA3-539024C71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832" b="7832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More things to do, to remember, to process, to communicate...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Meanwhile, world is quite complex, and keeps getting more complex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17A2F1-F9D8-4023-BC6B-F92E986E6A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434" b="14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FE3-FFA2-4AD6-83E9-96EAE8D53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Working memory, conscious capacity, subcons</a:t>
            </a:r>
            <a:r>
              <a:rPr lang="en-US" dirty="0"/>
              <a:t>ci</a:t>
            </a:r>
            <a:r>
              <a:rPr lang="en-NL" dirty="0" err="1"/>
              <a:t>ous</a:t>
            </a:r>
            <a:r>
              <a:rPr lang="en-NL" dirty="0"/>
              <a:t> capacity, vulnerable to environment, dependent on energy level, etc...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54FDD0-6FDF-4CDD-B50B-C3DBB1EA0A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The human mind is very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83146-7196-4CF0-813C-5ECFF416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52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2214B2-477D-41C2-A81F-B17C46DD0D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483" b="1048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8AB56-00ED-487A-8011-2023A2740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5DEDAA-FEBA-49D7-838A-1C79A7E7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deal with these limitations?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5EC70-A551-48B4-95AC-9C827AE4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84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471EF-A106-4AA7-866C-0FA1537F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14425-44A7-4FAA-8505-A06DBC5E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can store information in our environment...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AC842-B9E8-486E-A4A3-E65B85F3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12" y="3680318"/>
            <a:ext cx="3468553" cy="2104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BE20-6E6F-494A-AA84-B41E8D83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392" y="1671383"/>
            <a:ext cx="3632459" cy="2412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5E322-198A-474D-938A-8033383B2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815" y="1280161"/>
            <a:ext cx="4446250" cy="4389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D3DAA-96C8-410D-9919-B02EC2FA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0" y="3868902"/>
            <a:ext cx="3119940" cy="213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0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71D93E-691B-4BFB-835E-D9DD28516F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903" b="1490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888B7-00EC-4EC5-A993-F93CB025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2267" y="5088467"/>
            <a:ext cx="10989734" cy="982134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2400" dirty="0"/>
              <a:t>It made people more efficient and drives our civilisation!</a:t>
            </a:r>
          </a:p>
          <a:p>
            <a:r>
              <a:rPr lang="en-NL" sz="2400" dirty="0"/>
              <a:t>Computers are merely the next step; processing instead of just storing!</a:t>
            </a:r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D003CF-C453-4382-8B59-88D10A6E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53" y="3564467"/>
            <a:ext cx="9842747" cy="1524000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is called, the extended mind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E0A6C-1D68-4D59-9C4C-9E2011C6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856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CAEA-4C36-8F90-B974-351F25E4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D9C49D-6BB2-7957-CFC4-6962EF70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Computers: adding processing besides memory capacity to our ‘cognition’</a:t>
            </a:r>
            <a:endParaRPr lang="en-GB" dirty="0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4B653394-24A9-33A3-9EEA-C10757A459B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04657" y="2366563"/>
            <a:ext cx="3615911" cy="2149758"/>
          </a:xfr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BB05AEA9-2F94-1F97-5F00-30870B16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43" y="2366563"/>
            <a:ext cx="3219243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C7299E-E956-343B-D0B8-3CB446BC1ADF}"/>
              </a:ext>
            </a:extLst>
          </p:cNvPr>
          <p:cNvSpPr txBox="1"/>
          <p:nvPr/>
        </p:nvSpPr>
        <p:spPr>
          <a:xfrm>
            <a:off x="1104657" y="1973709"/>
            <a:ext cx="36159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Human Cognitive System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6168A-AF22-B95A-62D7-3D4FD8BF2496}"/>
              </a:ext>
            </a:extLst>
          </p:cNvPr>
          <p:cNvSpPr txBox="1"/>
          <p:nvPr/>
        </p:nvSpPr>
        <p:spPr>
          <a:xfrm>
            <a:off x="6759643" y="2004246"/>
            <a:ext cx="32192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Computational System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09CC5-8797-EB7F-9527-60D886411FBE}"/>
              </a:ext>
            </a:extLst>
          </p:cNvPr>
          <p:cNvCxnSpPr>
            <a:endCxn id="16" idx="1"/>
          </p:cNvCxnSpPr>
          <p:nvPr/>
        </p:nvCxnSpPr>
        <p:spPr>
          <a:xfrm>
            <a:off x="4720568" y="3180522"/>
            <a:ext cx="2039075" cy="1386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ED7A89-2163-2A7E-A060-21F204967C14}"/>
              </a:ext>
            </a:extLst>
          </p:cNvPr>
          <p:cNvSpPr txBox="1"/>
          <p:nvPr/>
        </p:nvSpPr>
        <p:spPr>
          <a:xfrm>
            <a:off x="5153232" y="2756248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BBADE-5729-6846-D200-570F70455508}"/>
              </a:ext>
            </a:extLst>
          </p:cNvPr>
          <p:cNvSpPr txBox="1"/>
          <p:nvPr/>
        </p:nvSpPr>
        <p:spPr>
          <a:xfrm>
            <a:off x="4532243" y="4836171"/>
            <a:ext cx="272048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Environment</a:t>
            </a:r>
          </a:p>
          <a:p>
            <a:pPr algn="ctr"/>
            <a:r>
              <a:rPr lang="en-NL" dirty="0"/>
              <a:t>/</a:t>
            </a:r>
          </a:p>
          <a:p>
            <a:pPr algn="ctr"/>
            <a:r>
              <a:rPr lang="en-NL" dirty="0"/>
              <a:t>Communication Medium </a:t>
            </a:r>
          </a:p>
          <a:p>
            <a:pPr algn="ctr"/>
            <a:r>
              <a:rPr lang="en-NL" dirty="0"/>
              <a:t>(e.g. </a:t>
            </a:r>
            <a:r>
              <a:rPr lang="en-US" dirty="0"/>
              <a:t>D</a:t>
            </a:r>
            <a:r>
              <a:rPr lang="en-NL" dirty="0" err="1"/>
              <a:t>isplay</a:t>
            </a:r>
            <a:r>
              <a:rPr lang="en-NL" dirty="0"/>
              <a:t>, speakers)</a:t>
            </a:r>
            <a:endParaRPr lang="en-GB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C61AA46-B91D-6F27-BAB5-961360F590BF}"/>
              </a:ext>
            </a:extLst>
          </p:cNvPr>
          <p:cNvCxnSpPr>
            <a:cxnSpLocks/>
            <a:stCxn id="16" idx="3"/>
            <a:endCxn id="22" idx="3"/>
          </p:cNvCxnSpPr>
          <p:nvPr/>
        </p:nvCxnSpPr>
        <p:spPr>
          <a:xfrm flipH="1">
            <a:off x="7252725" y="3319196"/>
            <a:ext cx="2726161" cy="2117140"/>
          </a:xfrm>
          <a:prstGeom prst="bentConnector3">
            <a:avLst>
              <a:gd name="adj1" fmla="val -838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E1005AA-BA55-0D0A-459B-91E2092E5650}"/>
              </a:ext>
            </a:extLst>
          </p:cNvPr>
          <p:cNvCxnSpPr>
            <a:stCxn id="22" idx="1"/>
            <a:endCxn id="14" idx="1"/>
          </p:cNvCxnSpPr>
          <p:nvPr/>
        </p:nvCxnSpPr>
        <p:spPr>
          <a:xfrm rot="10800000">
            <a:off x="1104657" y="3441442"/>
            <a:ext cx="3427586" cy="1994894"/>
          </a:xfrm>
          <a:prstGeom prst="bentConnector3">
            <a:avLst>
              <a:gd name="adj1" fmla="val 11777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3E523A-466F-54A6-61EA-CECC749035D6}"/>
              </a:ext>
            </a:extLst>
          </p:cNvPr>
          <p:cNvCxnSpPr>
            <a:endCxn id="22" idx="0"/>
          </p:cNvCxnSpPr>
          <p:nvPr/>
        </p:nvCxnSpPr>
        <p:spPr>
          <a:xfrm>
            <a:off x="4720568" y="3190314"/>
            <a:ext cx="1171916" cy="1645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5F336D-24EC-6FB1-4368-279E5E2F0AFF}"/>
              </a:ext>
            </a:extLst>
          </p:cNvPr>
          <p:cNvSpPr txBox="1"/>
          <p:nvPr/>
        </p:nvSpPr>
        <p:spPr>
          <a:xfrm>
            <a:off x="8122666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24DC6-2F01-147F-A20C-65B1A69F8E5D}"/>
              </a:ext>
            </a:extLst>
          </p:cNvPr>
          <p:cNvSpPr txBox="1"/>
          <p:nvPr/>
        </p:nvSpPr>
        <p:spPr>
          <a:xfrm>
            <a:off x="1776271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322101-6D45-8373-39DA-04E6FD398DA6}"/>
              </a:ext>
            </a:extLst>
          </p:cNvPr>
          <p:cNvSpPr txBox="1"/>
          <p:nvPr/>
        </p:nvSpPr>
        <p:spPr>
          <a:xfrm>
            <a:off x="5008264" y="3961385"/>
            <a:ext cx="131688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Info/Behaviour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666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B2C8E72-229B-4304-B2FF-C5B37859B4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473" r="8473"/>
          <a:stretch>
            <a:fillRect/>
          </a:stretch>
        </p:blipFill>
        <p:spPr>
          <a:xfrm>
            <a:off x="39757" y="0"/>
            <a:ext cx="12152243" cy="5457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428EBC-74E9-4F65-B644-63E91909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882526"/>
            <a:ext cx="9372600" cy="1995766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Driven by competitive pressure, humans are driven to become more efficient...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F6FA9-C876-4834-A988-E35A11F1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37581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1165</Words>
  <Application>Microsoft Office PowerPoint</Application>
  <PresentationFormat>Widescreen</PresentationFormat>
  <Paragraphs>154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Open Sans</vt:lpstr>
      <vt:lpstr>Open Sans Light</vt:lpstr>
      <vt:lpstr>Open Sans SemiBold</vt:lpstr>
      <vt:lpstr>Open Sans SemiBold</vt:lpstr>
      <vt:lpstr>Symbol</vt:lpstr>
      <vt:lpstr>Times New Roman</vt:lpstr>
      <vt:lpstr>TITLE SIDE</vt:lpstr>
      <vt:lpstr>TEXT SLIDE</vt:lpstr>
      <vt:lpstr>Human-Centered Artificial Intelligence  (HCAI)</vt:lpstr>
      <vt:lpstr>We live in the “Information” or “Digital” age</vt:lpstr>
      <vt:lpstr>Meanwhile, world is quite complex, and keeps getting more complex</vt:lpstr>
      <vt:lpstr>The human mind is very limited</vt:lpstr>
      <vt:lpstr>How can we deal with these limitations?</vt:lpstr>
      <vt:lpstr>We can store information in our environment...</vt:lpstr>
      <vt:lpstr>This is called, the extended mind theory</vt:lpstr>
      <vt:lpstr>Computers: adding processing besides memory capacity to our ‘cognition’</vt:lpstr>
      <vt:lpstr>Driven by competitive pressure, humans are driven to become more efficient...</vt:lpstr>
      <vt:lpstr>Initially, people thought cellphones would horribly invasive...</vt:lpstr>
      <vt:lpstr>Now we live in an interconnected world</vt:lpstr>
      <vt:lpstr>This interconnected world of information processing is called: the Network-enabled cognition theory</vt:lpstr>
      <vt:lpstr>And it’s not going to stop soon, in fact, it’s going to speed up...</vt:lpstr>
      <vt:lpstr>Human-Centered Artificial Intelligence</vt:lpstr>
      <vt:lpstr>What are we going to learn?</vt:lpstr>
      <vt:lpstr>Why are we going to learn it?</vt:lpstr>
      <vt:lpstr>How are we going to learn it?</vt:lpstr>
      <vt:lpstr>What are you going to deliver?</vt:lpstr>
      <vt:lpstr>Okay...</vt:lpstr>
      <vt:lpstr>Like this:</vt:lpstr>
      <vt:lpstr>We’ll get hands-on in tomorrow’s self-study day, and work with proto.io from there onwards!</vt:lpstr>
      <vt:lpstr>Where are we now with the creative brief?</vt:lpstr>
      <vt:lpstr>How are you going to be assessed?</vt:lpstr>
      <vt:lpstr>Practical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  (HCAI)</dc:title>
  <dc:creator>Heijligers, Bram</dc:creator>
  <cp:lastModifiedBy>Heijligers, Bram</cp:lastModifiedBy>
  <cp:revision>31</cp:revision>
  <dcterms:created xsi:type="dcterms:W3CDTF">2022-03-28T12:38:56Z</dcterms:created>
  <dcterms:modified xsi:type="dcterms:W3CDTF">2023-03-17T11:23:41Z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